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447" r:id="rId6"/>
    <p:sldId id="420" r:id="rId7"/>
    <p:sldId id="421" r:id="rId8"/>
    <p:sldId id="422" r:id="rId9"/>
    <p:sldId id="423" r:id="rId10"/>
    <p:sldId id="424" r:id="rId11"/>
    <p:sldId id="425" r:id="rId12"/>
    <p:sldId id="427" r:id="rId13"/>
    <p:sldId id="426" r:id="rId14"/>
    <p:sldId id="428" r:id="rId15"/>
    <p:sldId id="429" r:id="rId16"/>
    <p:sldId id="430" r:id="rId17"/>
    <p:sldId id="431" r:id="rId18"/>
    <p:sldId id="432" r:id="rId19"/>
    <p:sldId id="433" r:id="rId20"/>
    <p:sldId id="434" r:id="rId21"/>
    <p:sldId id="435" r:id="rId22"/>
    <p:sldId id="436" r:id="rId23"/>
    <p:sldId id="437" r:id="rId24"/>
    <p:sldId id="438" r:id="rId25"/>
    <p:sldId id="440" r:id="rId26"/>
    <p:sldId id="439" r:id="rId27"/>
    <p:sldId id="441" r:id="rId28"/>
    <p:sldId id="442" r:id="rId29"/>
    <p:sldId id="443" r:id="rId30"/>
    <p:sldId id="444" r:id="rId31"/>
    <p:sldId id="445" r:id="rId32"/>
    <p:sldId id="446" r:id="rId33"/>
  </p:sldIdLst>
  <p:sldSz cx="9144000" cy="6858000" type="screen4x3"/>
  <p:notesSz cx="1504950" cy="6858000"/>
  <p:custDataLst>
    <p:tags r:id="rId3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BC5"/>
    <a:srgbClr val="0C327D"/>
    <a:srgbClr val="161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54" autoAdjust="0"/>
  </p:normalViewPr>
  <p:slideViewPr>
    <p:cSldViewPr snapToGrid="0" snapToObjects="1">
      <p:cViewPr varScale="1">
        <p:scale>
          <a:sx n="57" d="100"/>
          <a:sy n="57" d="100"/>
        </p:scale>
        <p:origin x="15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2145" cy="3472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52457" y="0"/>
            <a:ext cx="652145" cy="3472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44BF4-3196-443B-89A7-7711A51E64C0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0759"/>
            <a:ext cx="652145" cy="3472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52457" y="6510759"/>
            <a:ext cx="652145" cy="3472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A84E2-34EB-4BBE-89E7-7E3CE3C85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08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2145" cy="2090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52457" y="0"/>
            <a:ext cx="652145" cy="2090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C31EF-9AD0-48FF-998C-00AB4FD9E78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8623300" y="5208588"/>
            <a:ext cx="18751550" cy="14063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0495" y="20053139"/>
            <a:ext cx="1203960" cy="164071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9578188"/>
            <a:ext cx="652145" cy="2090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52457" y="39578188"/>
            <a:ext cx="652145" cy="2090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B444-4435-4128-9874-184860195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4B444-4435-4128-9874-1848601955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23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54B444-4435-4128-9874-184860195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5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6040438"/>
            <a:ext cx="5230813" cy="68103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rgbClr val="13357E"/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748143"/>
            <a:ext cx="7772400" cy="0"/>
          </a:xfrm>
          <a:prstGeom prst="line">
            <a:avLst/>
          </a:prstGeom>
          <a:ln>
            <a:solidFill>
              <a:srgbClr val="06A7D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99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5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5459"/>
            <a:ext cx="2057400" cy="52707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4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08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4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0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4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59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5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7820"/>
            <a:ext cx="5111750" cy="52883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4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AC082-FBFF-FB4C-ADCD-0FC9DF8CC9C3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154738"/>
            <a:ext cx="2133600" cy="566738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306C8E8-482A-AA43-B3C9-248CFA5D97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1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0B5AC082-FBFF-FB4C-ADCD-0FC9DF8CC9C3}" type="datetimeFigureOut">
              <a:rPr lang="en-US" smtClean="0"/>
              <a:pPr/>
              <a:t>2/10/2022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D3A76-9AF7-4095-B144-154F7A2EB40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24139" y="6145029"/>
            <a:ext cx="2062661" cy="71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C327D"/>
          </a:solidFill>
          <a:latin typeface="+mj-lt"/>
          <a:ea typeface="+mj-ea"/>
          <a:cs typeface="Garamon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4BC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1E4BC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E4BC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1E4BC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1E4BC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Primer for Quantitative Study Design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96607" y="5310130"/>
            <a:ext cx="5613900" cy="947451"/>
          </a:xfrm>
        </p:spPr>
        <p:txBody>
          <a:bodyPr>
            <a:normAutofit fontScale="25000" lnSpcReduction="20000"/>
          </a:bodyPr>
          <a:lstStyle/>
          <a:p>
            <a:endParaRPr lang="en-US" sz="6400" dirty="0"/>
          </a:p>
          <a:p>
            <a:r>
              <a:rPr lang="en-US" sz="8000" dirty="0"/>
              <a:t>Chosang Tendhar, Ph.D.</a:t>
            </a:r>
          </a:p>
          <a:p>
            <a:r>
              <a:rPr lang="en-US" sz="8000" dirty="0"/>
              <a:t>Office of Institutional Effectiveness and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ECDA2-4A07-432B-9B85-FD49855E2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ii. Review of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AD35-0132-4BFC-923B-0A830C31B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Conduct a thorough review of the relevant literature</a:t>
            </a:r>
          </a:p>
          <a:p>
            <a:r>
              <a:rPr lang="en-US" sz="2800" dirty="0"/>
              <a:t>Past research on the phenomenon under study play a key role in the process of problem formulation and the design of a study</a:t>
            </a:r>
          </a:p>
          <a:p>
            <a:r>
              <a:rPr lang="en-US" sz="2800" dirty="0"/>
              <a:t>Sources of research problems extend beyond the existing literature</a:t>
            </a:r>
          </a:p>
          <a:p>
            <a:r>
              <a:rPr lang="en-US" sz="2800" dirty="0"/>
              <a:t>Benefit - an extensive review of the literature will enable researchers to demonstrate the significance of their studies </a:t>
            </a:r>
          </a:p>
          <a:p>
            <a:pPr lvl="1"/>
            <a:r>
              <a:rPr lang="en-US" sz="2400" dirty="0"/>
              <a:t>Sharing the piece(s) of the puzzle their studies contribute to the existing knowledge base</a:t>
            </a:r>
          </a:p>
        </p:txBody>
      </p:sp>
    </p:spTree>
    <p:extLst>
      <p:ext uri="{BB962C8B-B14F-4D97-AF65-F5344CB8AC3E}">
        <p14:creationId xmlns:p14="http://schemas.microsoft.com/office/powerpoint/2010/main" val="2813778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DD809-F82F-4B0C-B425-1A9C41C2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 of Literature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CF074-B73F-459F-BD7B-F5BCE37E6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Literature review should not be restricted to one’s own discipline and subdiscipline </a:t>
            </a:r>
          </a:p>
          <a:p>
            <a:r>
              <a:rPr lang="en-US" sz="2800" dirty="0"/>
              <a:t>It is important to break out of the almost inevitable parochialism that training and specialization engender</a:t>
            </a:r>
          </a:p>
          <a:p>
            <a:r>
              <a:rPr lang="en-US" sz="2800" dirty="0"/>
              <a:t>Failure to do so will foster tunnel vision </a:t>
            </a:r>
          </a:p>
          <a:p>
            <a:r>
              <a:rPr lang="en-US" sz="2800" dirty="0"/>
              <a:t>Detrimental to cumulative knowledge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2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073E4-2E2E-4B9F-A46E-0EA7B09D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 of Literature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4980-5BC1-4D63-A05B-F32937DC3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Interdisciplinary studies are more impactful </a:t>
            </a:r>
          </a:p>
          <a:p>
            <a:r>
              <a:rPr lang="en-US" sz="2400" dirty="0"/>
              <a:t>Medical education overlaps with educational research in general, and particularly with other professional education, such as engineering education</a:t>
            </a:r>
          </a:p>
          <a:p>
            <a:r>
              <a:rPr lang="en-US" sz="2400" dirty="0"/>
              <a:t>Study of professional identity formation is an emerging theme within the medical education community</a:t>
            </a:r>
          </a:p>
          <a:p>
            <a:r>
              <a:rPr lang="en-US" sz="2400" dirty="0"/>
              <a:t>There is a rich literature on the professional identity formation as a construct in engineering education</a:t>
            </a:r>
          </a:p>
          <a:p>
            <a:r>
              <a:rPr lang="en-US" sz="2400" dirty="0"/>
              <a:t>Medical education stands to gain if we integrate literature from other fields in addressing medical education research questions </a:t>
            </a:r>
          </a:p>
        </p:txBody>
      </p:sp>
    </p:spTree>
    <p:extLst>
      <p:ext uri="{BB962C8B-B14F-4D97-AF65-F5344CB8AC3E}">
        <p14:creationId xmlns:p14="http://schemas.microsoft.com/office/powerpoint/2010/main" val="3693972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792D7-C3C9-4FBD-99F4-EB3B34179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 of Literature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754C1-8766-44A4-A378-6A71BC1F5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of the core purposes of reviewing literature include:</a:t>
            </a:r>
          </a:p>
          <a:p>
            <a:pPr lvl="1"/>
            <a:r>
              <a:rPr lang="en-US" sz="2400" dirty="0"/>
              <a:t>Refining the research problem</a:t>
            </a:r>
          </a:p>
          <a:p>
            <a:pPr lvl="1"/>
            <a:r>
              <a:rPr lang="en-US" sz="2400" dirty="0"/>
              <a:t>Establishing the conceptual or theoretical orientation</a:t>
            </a:r>
          </a:p>
          <a:p>
            <a:pPr lvl="1"/>
            <a:r>
              <a:rPr lang="en-US" sz="2400" dirty="0"/>
              <a:t>Identifying contradictory findings</a:t>
            </a:r>
          </a:p>
          <a:p>
            <a:pPr lvl="1"/>
            <a:r>
              <a:rPr lang="en-US" sz="2400" dirty="0"/>
              <a:t>Developing research hypotheses</a:t>
            </a:r>
          </a:p>
          <a:p>
            <a:pPr lvl="1"/>
            <a:r>
              <a:rPr lang="en-US" sz="2400" dirty="0"/>
              <a:t>Learning about new information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1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7204-D6EA-4FA6-8D5F-0E29E06C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iii. Research Questions, Objectives, and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B1FF-BE5C-438F-A0DD-1FF80C60E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Researcher presents specific and narrow questions to obtain measurable and observable data </a:t>
            </a:r>
          </a:p>
          <a:p>
            <a:r>
              <a:rPr lang="en-US" sz="2800" dirty="0"/>
              <a:t>Researchable question is one that can be investigated empirically </a:t>
            </a:r>
          </a:p>
          <a:p>
            <a:r>
              <a:rPr lang="en-US" sz="2800" dirty="0"/>
              <a:t>Example of a researchable question</a:t>
            </a:r>
          </a:p>
          <a:p>
            <a:pPr lvl="1"/>
            <a:r>
              <a:rPr lang="en-US" sz="2400" dirty="0"/>
              <a:t>What is the effect of sex on aggression? </a:t>
            </a:r>
          </a:p>
          <a:p>
            <a:r>
              <a:rPr lang="en-US" sz="2800" dirty="0"/>
              <a:t>Questions with appropriate level of specificity and knowledge of the current literature </a:t>
            </a:r>
          </a:p>
          <a:p>
            <a:pPr lvl="1"/>
            <a:r>
              <a:rPr lang="en-US" sz="2400" dirty="0"/>
              <a:t>Enable a researcher to develop hypothesis and identify IV and DV</a:t>
            </a:r>
          </a:p>
        </p:txBody>
      </p:sp>
    </p:spTree>
    <p:extLst>
      <p:ext uri="{BB962C8B-B14F-4D97-AF65-F5344CB8AC3E}">
        <p14:creationId xmlns:p14="http://schemas.microsoft.com/office/powerpoint/2010/main" val="3234798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3FD7D-82EE-42B4-A58B-CC24D67F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515E-8DC0-49E6-85A7-13E92D703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1" dirty="0"/>
              <a:t>Hypothesis:  </a:t>
            </a:r>
            <a:r>
              <a:rPr lang="en-US" sz="2800" dirty="0"/>
              <a:t>A hypothesis is a conjectural statement about a relation between two or more variables, or about how the variables in the study are related</a:t>
            </a:r>
          </a:p>
          <a:p>
            <a:r>
              <a:rPr lang="en-US" sz="2800" dirty="0"/>
              <a:t>In research, a hypothesis is typically the investigator’s prediction or expectation of what the results will show</a:t>
            </a:r>
          </a:p>
          <a:p>
            <a:pPr lvl="1"/>
            <a:r>
              <a:rPr lang="en-US" sz="2400" dirty="0"/>
              <a:t>Such a prediction is made prior to data collection</a:t>
            </a:r>
          </a:p>
          <a:p>
            <a:r>
              <a:rPr lang="en-US" sz="2800" i="1" dirty="0"/>
              <a:t>Example:  </a:t>
            </a:r>
            <a:r>
              <a:rPr lang="en-US" sz="2800" dirty="0"/>
              <a:t>There is a significant difference between males and females in aggression and that males tend to be more aggressive</a:t>
            </a:r>
          </a:p>
        </p:txBody>
      </p:sp>
    </p:spTree>
    <p:extLst>
      <p:ext uri="{BB962C8B-B14F-4D97-AF65-F5344CB8AC3E}">
        <p14:creationId xmlns:p14="http://schemas.microsoft.com/office/powerpoint/2010/main" val="5252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F2F20-9745-4217-A7A0-BE948710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 (</a:t>
            </a:r>
            <a:r>
              <a:rPr lang="en-US" dirty="0" err="1"/>
              <a:t>Contd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52A0C-897E-4261-848F-F4313553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Variable:  A variable is a characteristics or attributes of an individual or organization that researchers can measure or observe and varies among the individuals or organizations</a:t>
            </a:r>
          </a:p>
          <a:p>
            <a:pPr lvl="1"/>
            <a:r>
              <a:rPr lang="en-US" sz="2400" dirty="0"/>
              <a:t>Examples: Intelligence, achievement, and cognitive style</a:t>
            </a:r>
          </a:p>
          <a:p>
            <a:r>
              <a:rPr lang="en-US" sz="2800" dirty="0"/>
              <a:t>Categorical Variable:  A categorical variable is used to assign an object or person to a group (level) defined by having specified characteristics</a:t>
            </a:r>
          </a:p>
          <a:p>
            <a:pPr lvl="1"/>
            <a:r>
              <a:rPr lang="en-US" sz="2400" dirty="0"/>
              <a:t>Examples: sex, race, socioeconomic status (SES), voting preference, and religious preference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5210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5063E-B21C-4990-92FD-3FF69776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 (</a:t>
            </a:r>
            <a:r>
              <a:rPr lang="en-US" dirty="0" err="1"/>
              <a:t>Contd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41350-BD31-46D7-A7A7-C82E8E069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Continuous Variable:  A continuous variable reflects an infinite number of values within a given range of scores </a:t>
            </a:r>
          </a:p>
          <a:p>
            <a:pPr lvl="1"/>
            <a:r>
              <a:rPr lang="en-US" sz="2400" dirty="0"/>
              <a:t>They can assume any value along a scale of values such as height (inches), weight (pounds), time (in seconds), or income. </a:t>
            </a:r>
          </a:p>
          <a:p>
            <a:r>
              <a:rPr lang="en-US" sz="2800" dirty="0"/>
              <a:t>Independent Variable:  An independent variable is an attribute or characteristic that influences or affects an outcome or dependent variable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54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8E33-057E-41AC-ACA2-8AD3E2CD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Definitions (</a:t>
            </a:r>
            <a:r>
              <a:rPr lang="en-US" dirty="0" err="1"/>
              <a:t>Contd</a:t>
            </a:r>
            <a:r>
              <a:rPr lang="en-US" dirty="0"/>
              <a:t>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819F5-53BE-4D2C-BC21-D25EDCD08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Dependent Variable:  A dependent variable is an attribute or characteristic that is dependent on, or influenced by, the independent variables. </a:t>
            </a:r>
          </a:p>
          <a:p>
            <a:pPr lvl="1"/>
            <a:r>
              <a:rPr lang="en-US" sz="2400" dirty="0"/>
              <a:t>This is generally the variable that the researcher wants to measure or predict </a:t>
            </a:r>
          </a:p>
          <a:p>
            <a:r>
              <a:rPr lang="en-US" sz="2800" dirty="0"/>
              <a:t>Confounding Variable: Confounding variables are attributes or characteristics that the researcher does not directly measure, but that may influence the relationship between the independent and dependent variables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9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E22E4-7F48-4810-8822-2CC3392A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iii. Research Questions, Objectives, and Hypothesis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95DE9-82F1-4382-A25D-245D01A07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Researchers should be clear in their minds and research questions concerning the relationship between their variables </a:t>
            </a:r>
          </a:p>
          <a:p>
            <a:pPr lvl="1"/>
            <a:r>
              <a:rPr lang="en-US" sz="2400" dirty="0"/>
              <a:t>Which ones are doing the influencing (independent)</a:t>
            </a:r>
          </a:p>
          <a:p>
            <a:pPr lvl="1"/>
            <a:r>
              <a:rPr lang="en-US" sz="2400" dirty="0"/>
              <a:t>Which one are being affected (dependent)</a:t>
            </a:r>
          </a:p>
          <a:p>
            <a:pPr lvl="1"/>
            <a:r>
              <a:rPr lang="en-US" sz="2400" dirty="0"/>
              <a:t>Predictions are made from independent variables to dependent variables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043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9489-D17F-4A48-ABA3-5F0301ACE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Compass</a:t>
            </a:r>
          </a:p>
        </p:txBody>
      </p:sp>
      <p:pic>
        <p:nvPicPr>
          <p:cNvPr id="4" name="Google Shape;149;p24">
            <a:extLst>
              <a:ext uri="{FF2B5EF4-FFF2-40B4-BE49-F238E27FC236}">
                <a16:creationId xmlns:a16="http://schemas.microsoft.com/office/drawing/2014/main" id="{A0A4C8AA-41A4-40DA-8617-0455EE68B9E5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61306" y="1600200"/>
            <a:ext cx="5221388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2721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2792-3B18-45A8-A6B4-F8E31619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iv. Choosing the Study Design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D3746-CAF0-41A8-8DD2-3F7649F8B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 research design is a set of procedures that researchers use to collect, analyze, and report their data in a research study </a:t>
            </a:r>
          </a:p>
          <a:p>
            <a:pPr lvl="1"/>
            <a:r>
              <a:rPr lang="en-US" sz="2400" dirty="0"/>
              <a:t>Quantitative research designs are a set of procedures for collecting, analyzing, and reporting numeric data</a:t>
            </a:r>
          </a:p>
          <a:p>
            <a:r>
              <a:rPr lang="en-US" sz="2800" dirty="0"/>
              <a:t>Three broad classes of designs</a:t>
            </a:r>
          </a:p>
          <a:p>
            <a:pPr lvl="1"/>
            <a:r>
              <a:rPr lang="en-US" sz="2400" dirty="0"/>
              <a:t>Experimental</a:t>
            </a:r>
          </a:p>
          <a:p>
            <a:pPr lvl="1"/>
            <a:r>
              <a:rPr lang="en-US" sz="2400" dirty="0"/>
              <a:t>Quasi-experimental </a:t>
            </a:r>
          </a:p>
          <a:p>
            <a:pPr lvl="1"/>
            <a:r>
              <a:rPr lang="en-US" sz="2400" dirty="0"/>
              <a:t>Non-experimental</a:t>
            </a:r>
            <a:endParaRPr lang="en-US" sz="2800" dirty="0"/>
          </a:p>
          <a:p>
            <a:r>
              <a:rPr lang="en-US" sz="2800" dirty="0"/>
              <a:t>What serves to distinguish among the three classes of designs is the presence or absence of (a) manipulation of IVs, and (b) randomization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0620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EFBC-E572-415D-86F5-1C4A5F285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Three Designs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EE399-9D36-4199-BF9D-B31DB4165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Experimental Design:  An experiment is a study in which at least one variable is manipulated, and units are randomly assigned to the different levels or categories of the manipulated variable(s)</a:t>
            </a:r>
          </a:p>
          <a:p>
            <a:pPr lvl="1"/>
            <a:r>
              <a:rPr lang="en-US" sz="2400" dirty="0"/>
              <a:t>Seek to understand causal relationships among variables of interests </a:t>
            </a:r>
          </a:p>
          <a:p>
            <a:r>
              <a:rPr lang="en-US" sz="2800" dirty="0"/>
              <a:t>Quasi Experimental Design:  Refers to investigations in which treatments are administered but randomization is absent </a:t>
            </a:r>
          </a:p>
          <a:p>
            <a:r>
              <a:rPr lang="en-US" sz="2800" dirty="0"/>
              <a:t>Nonexperimental Design: In </a:t>
            </a:r>
            <a:r>
              <a:rPr lang="en-US" sz="2800" dirty="0" err="1"/>
              <a:t>nonexperiment</a:t>
            </a:r>
            <a:r>
              <a:rPr lang="en-US" sz="2800" dirty="0"/>
              <a:t>, both manipulation and randomization are absent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12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42AA6-EFE4-4E64-9E39-4743BE18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v. Sample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908A0-BAB1-4775-9303-17A829AB9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sample design refers to the methods to be followed in selecting a sample from the population</a:t>
            </a:r>
          </a:p>
          <a:p>
            <a:r>
              <a:rPr lang="en-US" sz="2800" dirty="0"/>
              <a:t>The purpose of sampling in quantitative studies is to obtain a group of participants who will be representative of a larger group of individuals</a:t>
            </a:r>
          </a:p>
          <a:p>
            <a:r>
              <a:rPr lang="en-US" sz="2800" dirty="0"/>
              <a:t>The degree of representativeness and the quality of the information obtained are based on the sampling techniques employed </a:t>
            </a:r>
          </a:p>
        </p:txBody>
      </p:sp>
    </p:spTree>
    <p:extLst>
      <p:ext uri="{BB962C8B-B14F-4D97-AF65-F5344CB8AC3E}">
        <p14:creationId xmlns:p14="http://schemas.microsoft.com/office/powerpoint/2010/main" val="736910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E067A-1647-4524-844C-987CD74B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v. Sample Design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8C854-3615-42BA-B46B-E45C2B763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major types of sampling procedures:</a:t>
            </a:r>
          </a:p>
          <a:p>
            <a:pPr lvl="1"/>
            <a:r>
              <a:rPr lang="en-US" sz="2400" dirty="0"/>
              <a:t>Probability sampling and non-probably sampling</a:t>
            </a:r>
          </a:p>
          <a:p>
            <a:r>
              <a:rPr lang="en-US" sz="2800" dirty="0"/>
              <a:t>Qualitative studies – non-probability sampling</a:t>
            </a:r>
          </a:p>
          <a:p>
            <a:r>
              <a:rPr lang="en-US" sz="2800" dirty="0"/>
              <a:t>Quantitative studies – probability sampling</a:t>
            </a:r>
          </a:p>
          <a:p>
            <a:pPr lvl="1"/>
            <a:r>
              <a:rPr lang="en-US" sz="2400" dirty="0"/>
              <a:t>More rigorous</a:t>
            </a:r>
          </a:p>
          <a:p>
            <a:pPr lvl="1"/>
            <a:r>
              <a:rPr lang="en-US" sz="2400" dirty="0"/>
              <a:t>Examples: simple random sampling, systematic sampling, and stratified sampling</a:t>
            </a:r>
          </a:p>
          <a:p>
            <a:pPr lvl="1"/>
            <a:r>
              <a:rPr lang="en-US" sz="2400" dirty="0"/>
              <a:t>Each individual has a known chance (or probability) of being selected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8465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0BD4-9098-47A6-87AE-93491B5A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vi. Collecting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D56E-A6F5-4C72-BF6F-D9D74D63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Researchers use instruments to measure the variables in the study</a:t>
            </a:r>
          </a:p>
          <a:p>
            <a:r>
              <a:rPr lang="en-US" dirty="0"/>
              <a:t> An instrument is a tool for recording quantitative data</a:t>
            </a:r>
          </a:p>
          <a:p>
            <a:r>
              <a:rPr lang="en-US" dirty="0"/>
              <a:t>It contains specific questions and response possibilities</a:t>
            </a:r>
          </a:p>
          <a:p>
            <a:r>
              <a:rPr lang="en-US" dirty="0"/>
              <a:t>Examples of instruments:</a:t>
            </a:r>
          </a:p>
          <a:p>
            <a:pPr lvl="1"/>
            <a:r>
              <a:rPr lang="en-US" dirty="0"/>
              <a:t>Survey questionnaire, checklists that can be used to observe an individual’s behaviors, standardized tests, secondary data analysis, and structured interviews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711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5184-0118-4397-80DC-AC6E2E49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vii. Processing and Analyzing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C2B8D-A1CA-4A00-97AF-D07A9E0CD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quantitative research, researchers analyze the data using mathematics procedures, called statistics</a:t>
            </a:r>
          </a:p>
          <a:p>
            <a:r>
              <a:rPr lang="en-US" sz="2800" dirty="0"/>
              <a:t>Separate primer on statistics</a:t>
            </a:r>
          </a:p>
          <a:p>
            <a:r>
              <a:rPr lang="en-US" sz="2800" dirty="0"/>
              <a:t>Many might know how to calculate correlation coefficient or perform a t-test, but not all of them might be able to pick an approach that is appropriate to address a particular research question</a:t>
            </a:r>
          </a:p>
          <a:p>
            <a:r>
              <a:rPr lang="en-US" sz="2800" dirty="0"/>
              <a:t>A statistical technique to be used will be determined by the research question</a:t>
            </a:r>
          </a:p>
        </p:txBody>
      </p:sp>
    </p:spTree>
    <p:extLst>
      <p:ext uri="{BB962C8B-B14F-4D97-AF65-F5344CB8AC3E}">
        <p14:creationId xmlns:p14="http://schemas.microsoft.com/office/powerpoint/2010/main" val="3896806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37C3-04AA-42D1-9CAF-3F13F95E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vii. Processing and Analyzing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2445-B3C1-49C3-BA7C-0D0185156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Depending on the sample size, it is important to understand when to use parametric tests or non-parametric tests</a:t>
            </a:r>
          </a:p>
          <a:p>
            <a:r>
              <a:rPr lang="en-US" sz="2800" dirty="0"/>
              <a:t>It is helpful to have a familiarity with the parametric techniques and their non-parametric techniques counterparts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4A0CA8-6ED6-4E02-934F-5C899889E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561" y="4318156"/>
            <a:ext cx="6200078" cy="183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091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6011-9754-41A5-9CB4-B1F7A9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vii. Writing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D7196-89B3-4D72-A95A-839DC6951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entire research process culminates in a report that is disseminated to audiences </a:t>
            </a:r>
          </a:p>
          <a:p>
            <a:r>
              <a:rPr lang="en-US" dirty="0"/>
              <a:t>The overall format for a report of quantitative study follows a predictable pattern:</a:t>
            </a:r>
          </a:p>
          <a:p>
            <a:pPr lvl="1"/>
            <a:r>
              <a:rPr lang="en-US" dirty="0"/>
              <a:t>Introduction, literature review, methods, results, and conclusions</a:t>
            </a:r>
          </a:p>
          <a:p>
            <a:pPr lvl="2"/>
            <a:r>
              <a:rPr lang="en-US" dirty="0"/>
              <a:t>Essentially all of the steps involved in conducting research, discussed above </a:t>
            </a:r>
          </a:p>
        </p:txBody>
      </p:sp>
    </p:spTree>
    <p:extLst>
      <p:ext uri="{BB962C8B-B14F-4D97-AF65-F5344CB8AC3E}">
        <p14:creationId xmlns:p14="http://schemas.microsoft.com/office/powerpoint/2010/main" val="359020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EB721-3752-48AC-9702-743A5EFC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Concluding Thoughts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755E-A687-4961-BC8A-A6BBF7B8C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See experienced researchers with quantitative analytic skills during the early stage of your planning process</a:t>
            </a:r>
          </a:p>
          <a:p>
            <a:r>
              <a:rPr lang="en-US" sz="2800" dirty="0"/>
              <a:t>Ensure that the research questions and hypotheses are testable</a:t>
            </a:r>
          </a:p>
          <a:p>
            <a:r>
              <a:rPr lang="en-US" sz="2800" dirty="0"/>
              <a:t>Use a reliable and validated instrument or develop an instrument that adheres to fundamental principles of scale constructions</a:t>
            </a:r>
          </a:p>
          <a:p>
            <a:r>
              <a:rPr lang="en-US" sz="2800" dirty="0"/>
              <a:t>Keep in mind that fancy statistics and expensive statisticians will not enhance the quality of your paper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143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C394-310A-4E79-BAE1-A3BEBD8E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Concluding Thoughts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65A20-F950-4319-8E1C-5AEA747F7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Quality Indicators: </a:t>
            </a:r>
          </a:p>
          <a:p>
            <a:pPr lvl="1"/>
            <a:r>
              <a:rPr lang="en-US" dirty="0"/>
              <a:t>Researchable question </a:t>
            </a:r>
          </a:p>
          <a:p>
            <a:pPr lvl="1"/>
            <a:r>
              <a:rPr lang="en-US" dirty="0"/>
              <a:t>An adequate literature review</a:t>
            </a:r>
          </a:p>
          <a:p>
            <a:pPr lvl="1"/>
            <a:r>
              <a:rPr lang="en-US" dirty="0"/>
              <a:t>Sound theoretical framework </a:t>
            </a:r>
          </a:p>
          <a:p>
            <a:pPr lvl="1"/>
            <a:r>
              <a:rPr lang="en-US" dirty="0"/>
              <a:t>Reliable and validated instruments </a:t>
            </a:r>
          </a:p>
          <a:p>
            <a:pPr lvl="1"/>
            <a:r>
              <a:rPr lang="en-US" dirty="0"/>
              <a:t>Appropriate data for your research questions</a:t>
            </a:r>
          </a:p>
          <a:p>
            <a:pPr lvl="1"/>
            <a:r>
              <a:rPr lang="en-US" dirty="0"/>
              <a:t>Accurate and plausible inferences from your results</a:t>
            </a:r>
          </a:p>
          <a:p>
            <a:pPr lvl="2"/>
            <a:r>
              <a:rPr lang="en-US" dirty="0"/>
              <a:t>Will strengthen the quality of your paper</a:t>
            </a:r>
          </a:p>
          <a:p>
            <a:r>
              <a:rPr lang="en-US" dirty="0"/>
              <a:t>Such a study will make significant contributions to the current body of knowledge</a:t>
            </a:r>
          </a:p>
        </p:txBody>
      </p:sp>
    </p:spTree>
    <p:extLst>
      <p:ext uri="{BB962C8B-B14F-4D97-AF65-F5344CB8AC3E}">
        <p14:creationId xmlns:p14="http://schemas.microsoft.com/office/powerpoint/2010/main" val="261450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BCEF2-0F6C-4A28-94BB-2185B4BC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2C8F-20B8-44B4-BF97-F7B5B2C9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Purpose is to introduce processes involved in designing a quantitative study</a:t>
            </a:r>
          </a:p>
          <a:p>
            <a:r>
              <a:rPr lang="en-US" sz="2800" dirty="0"/>
              <a:t>Number of books on research methods</a:t>
            </a:r>
          </a:p>
          <a:p>
            <a:r>
              <a:rPr lang="en-US" sz="2800" dirty="0"/>
              <a:t>Several primers on research design and analysis</a:t>
            </a:r>
          </a:p>
          <a:p>
            <a:r>
              <a:rPr lang="en-US" sz="2800" dirty="0"/>
              <a:t>Focus is on some of the basics-conceptualization and designing it</a:t>
            </a:r>
          </a:p>
          <a:p>
            <a:r>
              <a:rPr lang="en-US" sz="2800" dirty="0"/>
              <a:t>Takes a rigorous training, extensive coursework, and many years of experience to conduct high quality scholarly research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16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EA214-F90F-4A20-97D0-171C0887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9B1EA-4FAA-4BC0-8180-D5457C9AE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primer should serve as a good guide</a:t>
            </a:r>
          </a:p>
          <a:p>
            <a:r>
              <a:rPr lang="en-US" sz="2800" dirty="0"/>
              <a:t>This should enable the readers to pursue additional readings on relevant topics</a:t>
            </a:r>
          </a:p>
          <a:p>
            <a:r>
              <a:rPr lang="en-US" sz="2800" dirty="0"/>
              <a:t>Some variations exist in the research process</a:t>
            </a:r>
          </a:p>
        </p:txBody>
      </p:sp>
    </p:spTree>
    <p:extLst>
      <p:ext uri="{BB962C8B-B14F-4D97-AF65-F5344CB8AC3E}">
        <p14:creationId xmlns:p14="http://schemas.microsoft.com/office/powerpoint/2010/main" val="35028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20E3-DE02-49C8-A674-54D99766D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Eight Stages in the Research Process</a:t>
            </a:r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9E93C609-9370-49D1-BF5A-21176B71AD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460" y="1600200"/>
            <a:ext cx="5405739" cy="459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0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49806-A54A-4893-82C8-D02EC9DF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Eight Stages in the Research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27624-9AF5-4411-AD9A-84EF46B4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err="1"/>
              <a:t>i</a:t>
            </a:r>
            <a:r>
              <a:rPr lang="en-US" sz="3000" dirty="0"/>
              <a:t>.		Identifying the problem</a:t>
            </a:r>
          </a:p>
          <a:p>
            <a:pPr marL="0" indent="0">
              <a:buNone/>
            </a:pPr>
            <a:r>
              <a:rPr lang="en-US" sz="3000" dirty="0"/>
              <a:t>ii.		Reviewing the literature</a:t>
            </a:r>
          </a:p>
          <a:p>
            <a:pPr marL="0" indent="0">
              <a:buNone/>
            </a:pPr>
            <a:r>
              <a:rPr lang="en-US" sz="3000" dirty="0"/>
              <a:t>iii.		Setting research questions, objectives, and</a:t>
            </a:r>
          </a:p>
          <a:p>
            <a:pPr marL="0" indent="0">
              <a:buNone/>
            </a:pPr>
            <a:r>
              <a:rPr lang="en-US" sz="3000" dirty="0"/>
              <a:t>         hypotheses</a:t>
            </a:r>
          </a:p>
          <a:p>
            <a:pPr marL="0" indent="0">
              <a:buNone/>
            </a:pPr>
            <a:r>
              <a:rPr lang="en-US" sz="3000" dirty="0"/>
              <a:t>iv.		Choosing the study design</a:t>
            </a:r>
          </a:p>
          <a:p>
            <a:pPr marL="0" indent="0">
              <a:buNone/>
            </a:pPr>
            <a:r>
              <a:rPr lang="en-US" sz="3000" dirty="0"/>
              <a:t>v.		Deciding on the sample design</a:t>
            </a:r>
          </a:p>
          <a:p>
            <a:pPr marL="0" indent="0">
              <a:buNone/>
            </a:pPr>
            <a:r>
              <a:rPr lang="en-US" sz="3000" dirty="0"/>
              <a:t>vi.		Collecting data</a:t>
            </a:r>
          </a:p>
          <a:p>
            <a:pPr marL="0" indent="0">
              <a:buNone/>
            </a:pPr>
            <a:r>
              <a:rPr lang="en-US" sz="3000" dirty="0"/>
              <a:t>vii.		Processing and analyzing data</a:t>
            </a:r>
          </a:p>
          <a:p>
            <a:pPr marL="0" indent="0">
              <a:buNone/>
            </a:pPr>
            <a:r>
              <a:rPr lang="en-US" sz="3000" dirty="0"/>
              <a:t>viii.	Writing the report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3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399E2-37D8-44FC-B404-78A267200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i</a:t>
            </a:r>
            <a:r>
              <a:rPr lang="en-US" dirty="0"/>
              <a:t>. Identifying the Research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71AE6-74BB-42CA-B61A-E508E65D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important step in the scholarly research endeavors</a:t>
            </a:r>
          </a:p>
          <a:p>
            <a:r>
              <a:rPr lang="en-US" sz="2800" dirty="0"/>
              <a:t>“A problem well put is half solved”</a:t>
            </a:r>
          </a:p>
          <a:p>
            <a:r>
              <a:rPr lang="en-US" sz="2800" dirty="0"/>
              <a:t>Research problem statement indicates overall direction of the study</a:t>
            </a:r>
          </a:p>
          <a:p>
            <a:r>
              <a:rPr lang="en-US" sz="2800" dirty="0"/>
              <a:t>Usually rather general </a:t>
            </a:r>
          </a:p>
          <a:p>
            <a:r>
              <a:rPr lang="en-US" sz="2800" dirty="0"/>
              <a:t>Scope of the study to be appropriate</a:t>
            </a:r>
          </a:p>
        </p:txBody>
      </p:sp>
    </p:spTree>
    <p:extLst>
      <p:ext uri="{BB962C8B-B14F-4D97-AF65-F5344CB8AC3E}">
        <p14:creationId xmlns:p14="http://schemas.microsoft.com/office/powerpoint/2010/main" val="2496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86E3-8153-4022-932B-34909C542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Identifying the Research Problem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ACE38-48E4-424C-A42E-45E10E161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Broad questions tend to lead to vague answers</a:t>
            </a:r>
          </a:p>
          <a:p>
            <a:r>
              <a:rPr lang="en-US" sz="2800" dirty="0"/>
              <a:t>Research problems should be workable and solvable with relationships between specific variables clearly established</a:t>
            </a:r>
          </a:p>
          <a:p>
            <a:r>
              <a:rPr lang="en-US" sz="2800" dirty="0"/>
              <a:t>Examples</a:t>
            </a:r>
          </a:p>
          <a:p>
            <a:pPr lvl="1"/>
            <a:r>
              <a:rPr lang="en-US" sz="2400" dirty="0"/>
              <a:t>The purpose of this study is to examine the relation between teaching style and student academic achievement</a:t>
            </a:r>
          </a:p>
          <a:p>
            <a:pPr lvl="1"/>
            <a:r>
              <a:rPr lang="en-US" sz="2400" dirty="0"/>
              <a:t>This study investigates the effect of sex on aggression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3777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AD478-EAC8-44A1-A180-0154000F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 for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3079-FA9C-447A-9A09-EF693534D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Investigator’s interest and experience</a:t>
            </a:r>
          </a:p>
          <a:p>
            <a:r>
              <a:rPr lang="en-US" sz="2800" dirty="0"/>
              <a:t>Theory</a:t>
            </a:r>
          </a:p>
          <a:p>
            <a:r>
              <a:rPr lang="en-US" sz="2800" dirty="0"/>
              <a:t>Replication</a:t>
            </a:r>
          </a:p>
          <a:p>
            <a:r>
              <a:rPr lang="en-US" sz="2800" dirty="0"/>
              <a:t>Clarification of contradictory findings</a:t>
            </a:r>
          </a:p>
        </p:txBody>
      </p:sp>
    </p:spTree>
    <p:extLst>
      <p:ext uri="{BB962C8B-B14F-4D97-AF65-F5344CB8AC3E}">
        <p14:creationId xmlns:p14="http://schemas.microsoft.com/office/powerpoint/2010/main" val="6918856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518e5c55-53b7-4c0b-bc1b-7d37cb7fdb68"/>
  <p:tag name="TPVERSION" val="8"/>
  <p:tag name="TPFULLVERSION" val="8.5.0.39"/>
  <p:tag name="PPTVERSION" val="16"/>
  <p:tag name="TPOS" val="2"/>
  <p:tag name="TPLASTSAVEVERSION" val="6.3 PC"/>
</p:tagLst>
</file>

<file path=ppt/theme/theme1.xml><?xml version="1.0" encoding="utf-8"?>
<a:theme xmlns:a="http://schemas.openxmlformats.org/drawingml/2006/main" name="session-template-light-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54C8EC30A5140A507435441E894F4" ma:contentTypeVersion="6" ma:contentTypeDescription="Create a new document." ma:contentTypeScope="" ma:versionID="6d4560dc04c675a7bcb66bcfa119c2b8">
  <xsd:schema xmlns:xsd="http://www.w3.org/2001/XMLSchema" xmlns:xs="http://www.w3.org/2001/XMLSchema" xmlns:p="http://schemas.microsoft.com/office/2006/metadata/properties" xmlns:ns2="6e94c444-11f8-4198-87f8-8c60a0a59345" xmlns:ns3="f212e4eb-6606-409d-9e1b-e5de5f46c9f8" targetNamespace="http://schemas.microsoft.com/office/2006/metadata/properties" ma:root="true" ma:fieldsID="2fa6741555ddfd72537da3de54d9fec1" ns2:_="" ns3:_="">
    <xsd:import namespace="6e94c444-11f8-4198-87f8-8c60a0a59345"/>
    <xsd:import namespace="f212e4eb-6606-409d-9e1b-e5de5f46c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94c444-11f8-4198-87f8-8c60a0a59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2e4eb-6606-409d-9e1b-e5de5f46c9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43A903-9754-4911-89F9-B9C56D2E64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B558FD-D60C-4B65-85D5-60A0F1D15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94c444-11f8-4198-87f8-8c60a0a59345"/>
    <ds:schemaRef ds:uri="f212e4eb-6606-409d-9e1b-e5de5f46c9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12A443-E5FA-4905-B7A3-8292A226EDF9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6e94c444-11f8-4198-87f8-8c60a0a59345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f212e4eb-6606-409d-9e1b-e5de5f46c9f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session-template-light-background.potx</Template>
  <TotalTime>3731</TotalTime>
  <Words>1577</Words>
  <Application>Microsoft Office PowerPoint</Application>
  <PresentationFormat>On-screen Show (4:3)</PresentationFormat>
  <Paragraphs>158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Gill Sans MT</vt:lpstr>
      <vt:lpstr>session-template-light-background</vt:lpstr>
      <vt:lpstr>A Primer for Quantitative Study Design</vt:lpstr>
      <vt:lpstr>Research Compass</vt:lpstr>
      <vt:lpstr>Introduction</vt:lpstr>
      <vt:lpstr>Introduction (Contd)</vt:lpstr>
      <vt:lpstr>Eight Stages in the Research Process</vt:lpstr>
      <vt:lpstr>Eight Stages in the Research Process</vt:lpstr>
      <vt:lpstr>i. Identifying the Research Problem</vt:lpstr>
      <vt:lpstr>Identifying the Research Problem (Contd)</vt:lpstr>
      <vt:lpstr>Sources for Problems</vt:lpstr>
      <vt:lpstr>ii. Review of Literature</vt:lpstr>
      <vt:lpstr>Review of Literature (Contd)</vt:lpstr>
      <vt:lpstr>Review of Literature (Contd)</vt:lpstr>
      <vt:lpstr>Review of Literature (Contd)</vt:lpstr>
      <vt:lpstr>iii. Research Questions, Objectives, and Hypothesis</vt:lpstr>
      <vt:lpstr>Definitions </vt:lpstr>
      <vt:lpstr>Definitions (Contd) </vt:lpstr>
      <vt:lpstr>Definitions (Contd) </vt:lpstr>
      <vt:lpstr>Definitions (Contd) </vt:lpstr>
      <vt:lpstr>iii. Research Questions, Objectives, and Hypothesis (Contd)</vt:lpstr>
      <vt:lpstr> iv. Choosing the Study Design </vt:lpstr>
      <vt:lpstr>Three Designs</vt:lpstr>
      <vt:lpstr>v. Sample Design</vt:lpstr>
      <vt:lpstr>v. Sample Design (Contd)</vt:lpstr>
      <vt:lpstr>vi. Collecting Data</vt:lpstr>
      <vt:lpstr>vii. Processing and Analyzing Data</vt:lpstr>
      <vt:lpstr>vii. Processing and Analyzing Data</vt:lpstr>
      <vt:lpstr>vii. Writing Reports</vt:lpstr>
      <vt:lpstr>  Concluding Thoughts  </vt:lpstr>
      <vt:lpstr>Concluding Thoughts (Contd)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Stefanie Curry</dc:creator>
  <cp:lastModifiedBy>Tendhar, Chosang</cp:lastModifiedBy>
  <cp:revision>213</cp:revision>
  <dcterms:created xsi:type="dcterms:W3CDTF">2018-05-08T17:16:47Z</dcterms:created>
  <dcterms:modified xsi:type="dcterms:W3CDTF">2022-02-10T16:56:43Z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0x010100AF054C8EC30A5140A507435441E894F4</vt:lpwstr>
  </property>
</Properties>
</file>